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1" r:id="rId2"/>
    <p:sldId id="612" r:id="rId3"/>
    <p:sldId id="556" r:id="rId4"/>
    <p:sldId id="547" r:id="rId5"/>
    <p:sldId id="549" r:id="rId6"/>
    <p:sldId id="550" r:id="rId7"/>
    <p:sldId id="552" r:id="rId8"/>
    <p:sldId id="566" r:id="rId9"/>
    <p:sldId id="553" r:id="rId10"/>
    <p:sldId id="554" r:id="rId11"/>
    <p:sldId id="557" r:id="rId12"/>
    <p:sldId id="548" r:id="rId13"/>
    <p:sldId id="559" r:id="rId14"/>
    <p:sldId id="560" r:id="rId15"/>
    <p:sldId id="561" r:id="rId16"/>
    <p:sldId id="564" r:id="rId17"/>
    <p:sldId id="534" r:id="rId18"/>
    <p:sldId id="533" r:id="rId19"/>
    <p:sldId id="563" r:id="rId20"/>
    <p:sldId id="565" r:id="rId21"/>
    <p:sldId id="562" r:id="rId22"/>
    <p:sldId id="609" r:id="rId23"/>
    <p:sldId id="610" r:id="rId24"/>
    <p:sldId id="569" r:id="rId25"/>
    <p:sldId id="545" r:id="rId26"/>
    <p:sldId id="576" r:id="rId27"/>
    <p:sldId id="574" r:id="rId28"/>
    <p:sldId id="570" r:id="rId29"/>
    <p:sldId id="580" r:id="rId30"/>
    <p:sldId id="608" r:id="rId31"/>
    <p:sldId id="54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8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06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74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7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5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42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46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60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1952-AC28-4C8E-9A6A-8209CDAA602D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6081-1E8F-4392-AEAE-AD12480733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72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zh.wikipedia.org/wiki/%E5%B0%81%E5%8C%8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5851" y="319149"/>
            <a:ext cx="1019614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3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2894275" y="2591676"/>
            <a:ext cx="7653982" cy="862628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網路封</a:t>
            </a:r>
            <a:r>
              <a:rPr lang="zh-TW" altLang="en-US" b="1" dirty="0"/>
              <a:t>包</a:t>
            </a:r>
            <a:r>
              <a:rPr lang="zh-TW" altLang="en-US" b="1" dirty="0" smtClean="0"/>
              <a:t>分析</a:t>
            </a:r>
            <a:r>
              <a:rPr lang="en-US" altLang="zh-TW" b="1" dirty="0" smtClean="0"/>
              <a:t>::</a:t>
            </a:r>
            <a:r>
              <a:rPr lang="en-US" altLang="zh-TW" b="1" smtClean="0"/>
              <a:t>wireshark</a:t>
            </a:r>
            <a:endParaRPr lang="zh-TW" altLang="en-US" sz="3200" b="1" dirty="0"/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524000" y="4107426"/>
            <a:ext cx="9144000" cy="1150374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12192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 smtClean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                       </a:t>
            </a:r>
            <a:r>
              <a:rPr lang="en-US" altLang="zh-TW" sz="2400" smtClean="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9734"/>
            <a:ext cx="11353800" cy="821124"/>
          </a:xfrm>
        </p:spPr>
        <p:txBody>
          <a:bodyPr/>
          <a:lstStyle/>
          <a:p>
            <a:r>
              <a:rPr lang="en-US" altLang="zh-TW" dirty="0" smtClean="0"/>
              <a:t>https://www.udemy.com/mastering-wireshark-2/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32" y="1389960"/>
            <a:ext cx="7541513" cy="47794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52" y="1131574"/>
            <a:ext cx="5025071" cy="55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測試情境與分析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2783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467" y="1100667"/>
            <a:ext cx="999067" cy="45455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" t="8245"/>
          <a:stretch/>
        </p:blipFill>
        <p:spPr>
          <a:xfrm>
            <a:off x="1397002" y="3435731"/>
            <a:ext cx="5909732" cy="29477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2634" y="97400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194086" y="1062167"/>
            <a:ext cx="559345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先打開瀏覽器到</a:t>
            </a:r>
            <a:r>
              <a:rPr lang="en-US" altLang="zh-TW" sz="2000" dirty="0" smtClean="0"/>
              <a:t>www.pchome.com.tw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在網址欄輸入</a:t>
            </a:r>
            <a:r>
              <a:rPr lang="en-US" altLang="zh-TW" sz="2000" dirty="0" smtClean="0"/>
              <a:t>www.google.com==&gt;</a:t>
            </a:r>
            <a:r>
              <a:rPr lang="zh-TW" altLang="en-US" sz="2000" dirty="0" smtClean="0"/>
              <a:t>不要按</a:t>
            </a:r>
            <a:r>
              <a:rPr lang="en-US" altLang="zh-TW" sz="2000" dirty="0" smtClean="0"/>
              <a:t>enter</a:t>
            </a:r>
            <a:endParaRPr lang="zh-TW" altLang="en-US" sz="20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98485" y="213117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652" y="200451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236971" y="2118914"/>
            <a:ext cx="206979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啟動</a:t>
            </a:r>
            <a:r>
              <a:rPr lang="en-US" altLang="zh-TW" sz="2000" dirty="0" err="1" smtClean="0"/>
              <a:t>wireshark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開始傾聽封包</a:t>
            </a:r>
            <a:endParaRPr lang="en-US" altLang="zh-TW" sz="2000" dirty="0" smtClean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16467" y="2740110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2634" y="261344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12" name="矩形 11"/>
          <p:cNvSpPr/>
          <p:nvPr/>
        </p:nvSpPr>
        <p:spPr>
          <a:xfrm>
            <a:off x="2354953" y="2727845"/>
            <a:ext cx="211917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瀏覽器</a:t>
            </a:r>
            <a:r>
              <a:rPr lang="zh-TW" altLang="en-US" sz="2000" dirty="0"/>
              <a:t>按</a:t>
            </a:r>
            <a:r>
              <a:rPr lang="en-US" altLang="zh-TW" sz="2000" dirty="0"/>
              <a:t>enter</a:t>
            </a:r>
            <a:endParaRPr lang="zh-TW" alt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連線到</a:t>
            </a:r>
            <a:r>
              <a:rPr lang="en-US" altLang="zh-TW" sz="2000" dirty="0" smtClean="0"/>
              <a:t>google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7423834" y="3435731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40001" y="3309065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4</a:t>
            </a:r>
            <a:endParaRPr lang="zh-TW" altLang="en-US" sz="4000" dirty="0"/>
          </a:p>
        </p:txBody>
      </p:sp>
      <p:sp>
        <p:nvSpPr>
          <p:cNvPr id="15" name="矩形 14"/>
          <p:cNvSpPr/>
          <p:nvPr/>
        </p:nvSpPr>
        <p:spPr>
          <a:xfrm>
            <a:off x="8136518" y="4145270"/>
            <a:ext cx="318856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dirty="0" smtClean="0"/>
              <a:t>一看到瀏覽器有</a:t>
            </a:r>
            <a:r>
              <a:rPr lang="en-US" altLang="zh-TW" sz="2000" dirty="0" smtClean="0"/>
              <a:t>google</a:t>
            </a:r>
            <a:r>
              <a:rPr lang="zh-TW" altLang="en-US" sz="2000" dirty="0" smtClean="0"/>
              <a:t>畫面</a:t>
            </a:r>
            <a:endParaRPr lang="en-US" altLang="zh-TW" sz="2000" dirty="0" smtClean="0"/>
          </a:p>
          <a:p>
            <a:r>
              <a:rPr lang="zh-TW" altLang="en-US" sz="2000" dirty="0" smtClean="0"/>
              <a:t>立刻停</a:t>
            </a:r>
            <a:r>
              <a:rPr lang="zh-TW" altLang="en-US" sz="2000" dirty="0"/>
              <a:t>止</a:t>
            </a:r>
            <a:r>
              <a:rPr lang="en-US" altLang="zh-TW" sz="2000" dirty="0" err="1" smtClean="0"/>
              <a:t>wireshark</a:t>
            </a:r>
            <a:r>
              <a:rPr lang="en-US" altLang="zh-TW" sz="2000" dirty="0" smtClean="0"/>
              <a:t>[stop]</a:t>
            </a:r>
          </a:p>
        </p:txBody>
      </p:sp>
      <p:sp>
        <p:nvSpPr>
          <p:cNvPr id="16" name="矩形 15"/>
          <p:cNvSpPr/>
          <p:nvPr/>
        </p:nvSpPr>
        <p:spPr>
          <a:xfrm>
            <a:off x="1515534" y="4716076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動作要快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你只有約一秒的時間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423834" y="5087619"/>
            <a:ext cx="999067" cy="4545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FFFF00"/>
                </a:solidFill>
              </a:rPr>
              <a:t>步驟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40001" y="4960953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19" name="矩形 18"/>
          <p:cNvSpPr/>
          <p:nvPr/>
        </p:nvSpPr>
        <p:spPr>
          <a:xfrm>
            <a:off x="8191187" y="5812873"/>
            <a:ext cx="69762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177800"/>
            <a:ext cx="12192000" cy="7962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dirty="0" smtClean="0"/>
              <a:t>測試案例</a:t>
            </a:r>
            <a:r>
              <a:rPr lang="en-US" altLang="zh-TW" sz="4000" dirty="0" smtClean="0"/>
              <a:t>::::</a:t>
            </a:r>
            <a:r>
              <a:rPr lang="en-US" altLang="zh-TW" sz="4000" dirty="0" err="1" smtClean="0"/>
              <a:t>TCP_IP_demo.pcapng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160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964" y="784225"/>
            <a:ext cx="9551943" cy="59044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98794" y="1185359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來源</a:t>
            </a:r>
            <a:r>
              <a:rPr lang="en-US" altLang="zh-TW" dirty="0" smtClean="0">
                <a:solidFill>
                  <a:srgbClr val="FFFF00"/>
                </a:solidFill>
              </a:rPr>
              <a:t>IP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4194" y="1183784"/>
            <a:ext cx="8226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目</a:t>
            </a:r>
            <a:r>
              <a:rPr lang="zh-TW" altLang="en-US" dirty="0" smtClean="0">
                <a:solidFill>
                  <a:srgbClr val="FFFF00"/>
                </a:solidFill>
              </a:rPr>
              <a:t>的</a:t>
            </a:r>
            <a:r>
              <a:rPr lang="en-US" altLang="zh-TW" dirty="0" smtClean="0">
                <a:solidFill>
                  <a:srgbClr val="FFFF00"/>
                </a:solidFill>
              </a:rPr>
              <a:t>IP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44061" y="1180634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協定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90392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長度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782733" y="797764"/>
            <a:ext cx="25400" cy="752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21726" y="4148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訊息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 flipH="1">
            <a:off x="6075078" y="784225"/>
            <a:ext cx="669814" cy="772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1303" y="408593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編號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17" name="直線單箭頭接點 16"/>
          <p:cNvCxnSpPr>
            <a:stCxn id="16" idx="2"/>
          </p:cNvCxnSpPr>
          <p:nvPr/>
        </p:nvCxnSpPr>
        <p:spPr>
          <a:xfrm>
            <a:off x="764469" y="777925"/>
            <a:ext cx="612342" cy="736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01237" y="298526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時間</a:t>
            </a:r>
            <a:endParaRPr lang="en-US" altLang="zh-TW" dirty="0">
              <a:solidFill>
                <a:srgbClr val="FFFF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936072" y="646225"/>
            <a:ext cx="54082" cy="910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8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TCP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IP</a:t>
            </a:r>
            <a:r>
              <a:rPr lang="zh-TW" altLang="en-US" sz="6000" dirty="0" smtClean="0"/>
              <a:t>網路分析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2022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169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6994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https://ithelp.ithome.com.tw/articles/10000021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8926" y="185997"/>
            <a:ext cx="2791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/>
              <a:t>OSI M</a:t>
            </a:r>
            <a:r>
              <a:rPr lang="en-US" altLang="zh-TW" sz="4800" dirty="0" smtClean="0"/>
              <a:t>odel</a:t>
            </a:r>
            <a:endParaRPr lang="en-US" altLang="zh-TW" sz="4800" dirty="0"/>
          </a:p>
        </p:txBody>
      </p:sp>
      <p:pic>
        <p:nvPicPr>
          <p:cNvPr id="2050" name="Picture 2" descr="「osi model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19" y="2104871"/>
            <a:ext cx="6767872" cy="38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5183" y="2278909"/>
            <a:ext cx="37612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OSI模型是一種制定網路標準都會參考的概念性架構，依據網路運作方式，OSI模型共切分成7個不同的層級，每級按照網路傳輸的模式，定義所屬的規範及標準。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依據網路運作方式，OSI模型共切分成7個不同的層級，每級按照網路傳輸的模式，定義所屬的規範及標準。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由具體到抽象的網路傳輸方式層次來看，7層分別為實體層、資料連結層、網路層、傳輸層、會議層、展示層及應用層。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7933267" y="3632200"/>
            <a:ext cx="55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5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24" y="797987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https://zh.wikipedia.org/wiki/TCP/IP%E5%8D%8F%E8%AE%AE%E6%97%8F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0488" y="0"/>
            <a:ext cx="5422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/>
              <a:t>TCP/IP Protocol Suite</a:t>
            </a:r>
          </a:p>
        </p:txBody>
      </p:sp>
      <p:sp>
        <p:nvSpPr>
          <p:cNvPr id="2" name="矩形 1"/>
          <p:cNvSpPr/>
          <p:nvPr/>
        </p:nvSpPr>
        <p:spPr>
          <a:xfrm>
            <a:off x="658354" y="1628984"/>
            <a:ext cx="56831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/>
              <a:t>TCP/IP協定套組(TCP/IP Protocol Suite)，簡稱TCP/IP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/>
              <a:t>該協定家族的兩個核心協定：TCP（傳輸控制協定）和IP（網際網路協定），為該家族中最早通過的標準。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/>
              <a:t>TCP/IP提供點對點的連結機制，將資料應該如何封裝、定址、傳輸、路由以及在目的地如何接收，都加以標準化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/>
              <a:t>它將軟體通訊過程抽象化為四個抽象層，採取協定堆疊的方式，分別實作出不同通訊協定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/>
              <a:t>協定套組下的各種協定，依其功能不同，被分別歸屬到這四個階層之中，常被視為是簡化的七層OSI模型</a:t>
            </a:r>
          </a:p>
        </p:txBody>
      </p:sp>
      <p:pic>
        <p:nvPicPr>
          <p:cNvPr id="1026" name="Picture 2" descr="「tcp / i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67" y="2480291"/>
            <a:ext cx="5318466" cy="332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76" y="2535501"/>
            <a:ext cx="9040278" cy="3365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229023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https://zh.wikipedia.org/wiki/TCP/IP%E5%8D%8F%E8%AE%AE%E6%97%8F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9464" y="431036"/>
            <a:ext cx="5422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/>
              <a:t>TCP/IP Protocol Suite</a:t>
            </a:r>
          </a:p>
        </p:txBody>
      </p:sp>
      <p:sp>
        <p:nvSpPr>
          <p:cNvPr id="7" name="矩形 6"/>
          <p:cNvSpPr/>
          <p:nvPr/>
        </p:nvSpPr>
        <p:spPr>
          <a:xfrm>
            <a:off x="5926667" y="3056467"/>
            <a:ext cx="4275666" cy="668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94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課程宗旨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</a:t>
            </a:r>
            <a:r>
              <a:rPr lang="zh-TW" altLang="en-US" dirty="0" smtClean="0"/>
              <a:t>課程</a:t>
            </a:r>
            <a:r>
              <a:rPr lang="zh-TW" altLang="zh-TW" dirty="0" smtClean="0"/>
              <a:t>教導</a:t>
            </a:r>
            <a:r>
              <a:rPr lang="zh-TW" altLang="zh-TW" dirty="0"/>
              <a:t>學生網路協定分析與攻擊封包分析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課程</a:t>
            </a:r>
            <a:r>
              <a:rPr lang="zh-TW" altLang="zh-TW" dirty="0" smtClean="0"/>
              <a:t>以</a:t>
            </a:r>
            <a:r>
              <a:rPr lang="en-US" altLang="zh-TW" dirty="0" err="1"/>
              <a:t>wireshark</a:t>
            </a:r>
            <a:r>
              <a:rPr lang="en-US" altLang="zh-TW" dirty="0"/>
              <a:t> /</a:t>
            </a:r>
            <a:r>
              <a:rPr lang="en-US" altLang="zh-TW" dirty="0" err="1"/>
              <a:t>tshark</a:t>
            </a:r>
            <a:r>
              <a:rPr lang="zh-TW" altLang="zh-TW" dirty="0"/>
              <a:t>讓學生由實作中了解</a:t>
            </a:r>
            <a:r>
              <a:rPr lang="en-US" altLang="zh-TW" dirty="0"/>
              <a:t>TCP/IP</a:t>
            </a:r>
            <a:r>
              <a:rPr lang="zh-TW" altLang="zh-TW" dirty="0"/>
              <a:t>網路協定中的</a:t>
            </a:r>
            <a:r>
              <a:rPr lang="en-US" altLang="zh-TW" dirty="0"/>
              <a:t>HTTP/TCP/DNS</a:t>
            </a:r>
            <a:r>
              <a:rPr lang="zh-TW" altLang="zh-TW" dirty="0"/>
              <a:t>　</a:t>
            </a:r>
            <a:r>
              <a:rPr lang="en-US" altLang="zh-TW" dirty="0"/>
              <a:t>/UDP/IP</a:t>
            </a:r>
            <a:r>
              <a:rPr lang="zh-TW" altLang="zh-TW" dirty="0"/>
              <a:t>協定規範。</a:t>
            </a:r>
          </a:p>
          <a:p>
            <a:r>
              <a:rPr lang="zh-TW" altLang="en-US" dirty="0"/>
              <a:t>課程</a:t>
            </a:r>
            <a:r>
              <a:rPr lang="zh-TW" altLang="zh-TW" dirty="0" smtClean="0"/>
              <a:t>以</a:t>
            </a:r>
            <a:r>
              <a:rPr lang="en-US" altLang="zh-TW" dirty="0"/>
              <a:t>CTF</a:t>
            </a:r>
            <a:r>
              <a:rPr lang="zh-TW" altLang="zh-TW" dirty="0"/>
              <a:t>題目來深刻化學生學習。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56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376892"/>
            <a:ext cx="3725333" cy="4916530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03600" y="2396465"/>
            <a:ext cx="1989667" cy="6381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 smtClean="0">
                <a:solidFill>
                  <a:srgbClr val="FFFF00"/>
                </a:solidFill>
              </a:rPr>
              <a:t>DNS</a:t>
            </a:r>
            <a:r>
              <a:rPr lang="zh-TW" altLang="en-US" sz="3600" dirty="0" smtClean="0">
                <a:solidFill>
                  <a:srgbClr val="FFFF00"/>
                </a:solidFill>
              </a:rPr>
              <a:t>查詢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57200"/>
            <a:ext cx="12192000" cy="7962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dirty="0" smtClean="0"/>
              <a:t>測試案例</a:t>
            </a:r>
            <a:r>
              <a:rPr lang="en-US" altLang="zh-TW" sz="4000" dirty="0" smtClean="0"/>
              <a:t>::::</a:t>
            </a:r>
            <a:r>
              <a:rPr lang="en-US" altLang="zh-TW" sz="4000" dirty="0" err="1" smtClean="0"/>
              <a:t>TCP_IP_demo.pcapng</a:t>
            </a:r>
            <a:endParaRPr lang="zh-TW" altLang="en-US" sz="4000" dirty="0"/>
          </a:p>
        </p:txBody>
      </p:sp>
      <p:cxnSp>
        <p:nvCxnSpPr>
          <p:cNvPr id="6" name="直線單箭頭接點 5"/>
          <p:cNvCxnSpPr>
            <a:stCxn id="3" idx="2"/>
          </p:cNvCxnSpPr>
          <p:nvPr/>
        </p:nvCxnSpPr>
        <p:spPr>
          <a:xfrm flipH="1">
            <a:off x="4398433" y="3034640"/>
            <a:ext cx="1" cy="60959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/>
          <p:cNvSpPr txBox="1">
            <a:spLocks/>
          </p:cNvSpPr>
          <p:nvPr/>
        </p:nvSpPr>
        <p:spPr>
          <a:xfrm>
            <a:off x="3090333" y="3744546"/>
            <a:ext cx="2777067" cy="57130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 smtClean="0">
                <a:solidFill>
                  <a:srgbClr val="FFFF00"/>
                </a:solidFill>
              </a:rPr>
              <a:t>TCP</a:t>
            </a:r>
            <a:r>
              <a:rPr lang="zh-TW" altLang="en-US" sz="3600" dirty="0" smtClean="0">
                <a:solidFill>
                  <a:srgbClr val="FFFF00"/>
                </a:solidFill>
              </a:rPr>
              <a:t>三向交握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4398432" y="4390757"/>
            <a:ext cx="1" cy="60959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26" y="2396465"/>
            <a:ext cx="1323763" cy="7331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71" y="2254226"/>
            <a:ext cx="1258824" cy="1008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012957" y="1883165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cxnSp>
        <p:nvCxnSpPr>
          <p:cNvPr id="13" name="直線單箭頭接點 12"/>
          <p:cNvCxnSpPr>
            <a:stCxn id="9" idx="3"/>
          </p:cNvCxnSpPr>
          <p:nvPr/>
        </p:nvCxnSpPr>
        <p:spPr>
          <a:xfrm>
            <a:off x="7556589" y="2763046"/>
            <a:ext cx="1451944" cy="91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9" y="3883501"/>
            <a:ext cx="1323763" cy="733161"/>
          </a:xfrm>
          <a:prstGeom prst="rect">
            <a:avLst/>
          </a:prstGeom>
        </p:spPr>
      </p:pic>
      <p:cxnSp>
        <p:nvCxnSpPr>
          <p:cNvPr id="15" name="直線單箭頭接點 14"/>
          <p:cNvCxnSpPr/>
          <p:nvPr/>
        </p:nvCxnSpPr>
        <p:spPr>
          <a:xfrm>
            <a:off x="7592384" y="4231244"/>
            <a:ext cx="1754815" cy="76911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618" y="4250081"/>
            <a:ext cx="2896819" cy="1469182"/>
          </a:xfrm>
          <a:prstGeom prst="rect">
            <a:avLst/>
          </a:prstGeom>
        </p:spPr>
      </p:pic>
      <p:sp>
        <p:nvSpPr>
          <p:cNvPr id="17" name="內容版面配置區 2"/>
          <p:cNvSpPr txBox="1">
            <a:spLocks/>
          </p:cNvSpPr>
          <p:nvPr/>
        </p:nvSpPr>
        <p:spPr>
          <a:xfrm>
            <a:off x="3090333" y="5095931"/>
            <a:ext cx="2777067" cy="57130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 smtClean="0">
                <a:solidFill>
                  <a:srgbClr val="FFFF00"/>
                </a:solidFill>
              </a:rPr>
              <a:t>Http::</a:t>
            </a:r>
            <a:r>
              <a:rPr lang="zh-TW" altLang="en-US" sz="3600" dirty="0" smtClean="0">
                <a:solidFill>
                  <a:srgbClr val="FFFF00"/>
                </a:solidFill>
              </a:rPr>
              <a:t>打開首頁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7" y="1384128"/>
            <a:ext cx="3231060" cy="202467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57" y="3883501"/>
            <a:ext cx="2512299" cy="281138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865707" y="1369305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52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10" y="1655696"/>
            <a:ext cx="4450988" cy="4926336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65903" y="533168"/>
            <a:ext cx="12192000" cy="10270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善用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找出需要分析的封包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27" y="1655696"/>
            <a:ext cx="4034594" cy="49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6994"/>
            <a:ext cx="12180975" cy="3231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500" dirty="0"/>
              <a:t>http://opencourse.ncyu.edu.tw/ncyu/file.php/15/week11/%E5%B0%81%E5%8C%85%E6%93%B7%E5%8F%96%E8%88%87%E5%88%86%E6%9E%90.pdf</a:t>
            </a:r>
            <a:endParaRPr lang="zh-TW" altLang="en-US" sz="15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85997"/>
            <a:ext cx="766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 smtClean="0"/>
              <a:t>Wireshark</a:t>
            </a:r>
            <a:r>
              <a:rPr lang="zh-TW" altLang="en-US" sz="4800" dirty="0"/>
              <a:t>常用封包過濾條件</a:t>
            </a:r>
            <a:endParaRPr lang="en-US" altLang="zh-TW" sz="4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442434" y="1340159"/>
          <a:ext cx="5779633" cy="540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99"/>
                <a:gridCol w="888500"/>
                <a:gridCol w="1286934"/>
                <a:gridCol w="2692400"/>
              </a:tblGrid>
              <a:tr h="319436">
                <a:tc gridSpan="2">
                  <a:txBody>
                    <a:bodyPr/>
                    <a:lstStyle/>
                    <a:p>
                      <a:r>
                        <a:rPr lang="zh-TW" altLang="en-US" sz="1500" dirty="0" smtClean="0"/>
                        <a:t>類型</a:t>
                      </a:r>
                      <a:endParaRPr lang="zh-TW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作用說明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dirty="0" smtClean="0"/>
                        <a:t>範例</a:t>
                      </a:r>
                      <a:endParaRPr lang="zh-TW" altLang="en-US" sz="1500" dirty="0"/>
                    </a:p>
                  </a:txBody>
                  <a:tcPr/>
                </a:tc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00:e0:18:64:ce:f2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ff:ff:ff:ff:ff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4725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0x0800(IP) 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eth.type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0x0806(ARP)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ip.dst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==140.134.4.1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ip.src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140.134.30.72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位址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ip.addr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==140.134.30.72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5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proto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下一層協定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0x06(TCP) 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0x01(ICMP)</a:t>
                      </a:r>
                    </a:p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ip.proto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0x11(UDP)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80(HTTP)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==21(FTP)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tcp.port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==23(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Talnet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ucp.dstport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53(DNS)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來源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ucp.scrport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69(TSTP)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943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編號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ucp.port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== 53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UDP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09" y="2362598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897467" y="1562806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01455" y="1367522"/>
            <a:ext cx="4758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Datagram Protocol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45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095" y="671651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6560" y="0"/>
            <a:ext cx="1274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 smtClean="0"/>
              <a:t>UDP</a:t>
            </a:r>
            <a:endParaRPr lang="en-US" altLang="zh-TW" sz="4800" dirty="0"/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244357" y="3402120"/>
            <a:ext cx="11583405" cy="23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06560" y="6374088"/>
            <a:ext cx="11335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67" y="2198984"/>
            <a:ext cx="6375400" cy="86154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9" y="642231"/>
            <a:ext cx="7213937" cy="741196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45588" y="-1003490"/>
            <a:ext cx="508000" cy="5810563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82208" y="69395"/>
            <a:ext cx="514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載送應用層 </a:t>
            </a:r>
            <a:r>
              <a:rPr lang="en-US" altLang="zh-TW" dirty="0"/>
              <a:t>(Application Layer) </a:t>
            </a:r>
            <a:r>
              <a:rPr lang="zh-TW" altLang="en-US" dirty="0"/>
              <a:t>的資訊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</a:t>
            </a:r>
            <a:r>
              <a:rPr lang="zh-TW" altLang="en-US" dirty="0"/>
              <a:t>視為 </a:t>
            </a:r>
            <a:r>
              <a:rPr lang="en-US" altLang="zh-TW" dirty="0"/>
              <a:t>UDP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dirty="0" smtClean="0"/>
              <a:t>, </a:t>
            </a:r>
            <a:r>
              <a:rPr lang="zh-TW" altLang="en-US" sz="1200" dirty="0" smtClean="0"/>
              <a:t>一般</a:t>
            </a:r>
            <a:r>
              <a:rPr lang="zh-TW" altLang="en-US" sz="1200" dirty="0"/>
              <a:t>都稱為 </a:t>
            </a:r>
            <a:r>
              <a:rPr lang="en-US" altLang="zh-TW" sz="1200" dirty="0"/>
              <a:t>UDP Data </a:t>
            </a:r>
            <a:r>
              <a:rPr lang="zh-TW" altLang="en-US" sz="1200" dirty="0"/>
              <a:t>或 </a:t>
            </a:r>
            <a:r>
              <a:rPr lang="en-US" altLang="zh-TW" sz="1200" dirty="0"/>
              <a:t>UDP Message</a:t>
            </a:r>
            <a:endParaRPr lang="zh-TW" altLang="en-US" sz="12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244357" y="806119"/>
            <a:ext cx="2723939" cy="2596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89835" y="5670924"/>
            <a:ext cx="10752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欄位值最小為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9584267" y="2044013"/>
            <a:ext cx="21698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錯誤檢查碼</a:t>
            </a:r>
          </a:p>
          <a:p>
            <a:r>
              <a:rPr lang="en-US" altLang="zh-TW" sz="1200" dirty="0" smtClean="0"/>
              <a:t>UDP </a:t>
            </a:r>
            <a:r>
              <a:rPr lang="zh-TW" altLang="en-US" sz="1200" dirty="0"/>
              <a:t>不一定要執行錯誤檢查</a:t>
            </a:r>
            <a:r>
              <a:rPr lang="en-US" altLang="zh-TW" sz="1200" dirty="0"/>
              <a:t>, </a:t>
            </a:r>
            <a:r>
              <a:rPr lang="zh-TW" altLang="en-US" sz="1200" dirty="0"/>
              <a:t>若是為了降低運算資源的需求等</a:t>
            </a:r>
            <a:r>
              <a:rPr lang="en-US" altLang="zh-TW" sz="1200" dirty="0"/>
              <a:t>, </a:t>
            </a:r>
            <a:r>
              <a:rPr lang="zh-TW" altLang="en-US" sz="1200" dirty="0"/>
              <a:t>可以不用執行錯誤檢查</a:t>
            </a:r>
            <a:r>
              <a:rPr lang="en-US" altLang="zh-TW" sz="1200" dirty="0"/>
              <a:t>, </a:t>
            </a:r>
            <a:r>
              <a:rPr lang="zh-TW" altLang="en-US" sz="1200" dirty="0"/>
              <a:t>此時本欄位填入 </a:t>
            </a:r>
            <a:r>
              <a:rPr lang="en-US" altLang="zh-TW" sz="1200" dirty="0"/>
              <a:t>0 </a:t>
            </a:r>
            <a:r>
              <a:rPr lang="zh-TW" altLang="en-US" sz="12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2415568" y="1431440"/>
            <a:ext cx="93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UDP 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10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3570" y="593738"/>
            <a:ext cx="168988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6" y="1100137"/>
            <a:ext cx="10122288" cy="56562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24" y="2690051"/>
            <a:ext cx="6375400" cy="8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702733" y="1337732"/>
            <a:ext cx="10942794" cy="50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7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TCP</a:t>
            </a:r>
            <a:endParaRPr lang="zh-TW" altLang="en-US" sz="6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516833"/>
            <a:ext cx="3605789" cy="40350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7333422" y="1588206"/>
            <a:ext cx="4020378" cy="41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10142"/>
          </a:xfrm>
        </p:spPr>
        <p:txBody>
          <a:bodyPr/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271" y="1318843"/>
            <a:ext cx="9153989" cy="5402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25978" y="383700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991" y="2729004"/>
            <a:ext cx="1461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1642533" y="3268133"/>
            <a:ext cx="2997200" cy="568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1" y="3315041"/>
            <a:ext cx="8369615" cy="2886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1191" y="1578819"/>
            <a:ext cx="38577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 err="1">
                <a:solidFill>
                  <a:schemeClr val="bg1"/>
                </a:solidFill>
              </a:rPr>
              <a:t>wireshark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68978" y="242520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封包分析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88" y="184666"/>
            <a:ext cx="8121640" cy="64886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3503" y="0"/>
            <a:ext cx="157286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95" y="1463857"/>
            <a:ext cx="7379429" cy="4750676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142067" y="2226733"/>
            <a:ext cx="3251200" cy="1202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2142067" y="2345267"/>
            <a:ext cx="5147733" cy="9990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6994"/>
            <a:ext cx="12180975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http://120.105.184.250/peiyuli/network-3/%E7%B6%B2%E8%B7%AF%E7%B0%A1%E4%BB%8B%E8%88%87%E6%8C%87%E4%BB%A4.htm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95826"/>
            <a:ext cx="5703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8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406400" y="1978910"/>
            <a:ext cx="38040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TCP</a:t>
            </a:r>
            <a:r>
              <a:rPr lang="zh-TW" altLang="en-US" dirty="0" smtClean="0"/>
              <a:t>通訊協定實際</a:t>
            </a:r>
            <a:r>
              <a:rPr lang="zh-TW" altLang="en-US" dirty="0"/>
              <a:t>資料傳送前，會在來源端與目的端主機以三向交握 </a:t>
            </a:r>
            <a:r>
              <a:rPr lang="en-US" altLang="zh-TW" dirty="0"/>
              <a:t>(three-way handshake) </a:t>
            </a:r>
            <a:r>
              <a:rPr lang="zh-TW" altLang="en-US" dirty="0"/>
              <a:t>的方式先建立連線，所有屬於相同訊息的 </a:t>
            </a:r>
            <a:r>
              <a:rPr lang="en-US" altLang="zh-TW" dirty="0"/>
              <a:t>TCP </a:t>
            </a:r>
            <a:r>
              <a:rPr lang="zh-TW" altLang="en-US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978910"/>
            <a:ext cx="7304217" cy="4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5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47" y="1716468"/>
            <a:ext cx="8125985" cy="5022999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5903" y="533168"/>
            <a:ext cx="12192000" cy="1027070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9" y="3328182"/>
            <a:ext cx="10254361" cy="14570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900" y="420242"/>
            <a:ext cx="3218799" cy="11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03" y="533168"/>
            <a:ext cx="12192000" cy="1027070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https://www.wireshark.org/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8027" y="1865754"/>
            <a:ext cx="5595551" cy="126356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/>
              <a:t>Wireshark</a:t>
            </a:r>
            <a:r>
              <a:rPr lang="zh-TW" altLang="en-US" dirty="0"/>
              <a:t>（前稱</a:t>
            </a:r>
            <a:r>
              <a:rPr lang="en-US" altLang="zh-TW" b="1" dirty="0"/>
              <a:t>Ethereal</a:t>
            </a:r>
            <a:r>
              <a:rPr lang="zh-TW" altLang="en-US" dirty="0"/>
              <a:t>）是一個免費開源的網路</a:t>
            </a:r>
            <a:r>
              <a:rPr lang="zh-TW" altLang="en-US" dirty="0">
                <a:hlinkClick r:id="rId2" tooltip="封包"/>
              </a:rPr>
              <a:t>封包</a:t>
            </a:r>
            <a:r>
              <a:rPr lang="zh-TW" altLang="en-US" dirty="0"/>
              <a:t>分析</a:t>
            </a:r>
            <a:r>
              <a:rPr lang="zh-TW" altLang="en-US" dirty="0" smtClean="0"/>
              <a:t>軟體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網路</a:t>
            </a:r>
            <a:r>
              <a:rPr lang="zh-TW" altLang="en-US" dirty="0"/>
              <a:t>封包分析軟體的功能是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截取網路封包</a:t>
            </a:r>
            <a:r>
              <a:rPr lang="zh-TW" altLang="en-US" dirty="0"/>
              <a:t>，並盡可能顯示出最為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詳細的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網路封包資料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02" y="3872567"/>
            <a:ext cx="585538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Wireshark</a:t>
            </a:r>
            <a:r>
              <a:rPr lang="zh-TW" altLang="en-US" sz="2800" b="1" dirty="0"/>
              <a:t>使用情境</a:t>
            </a:r>
            <a:r>
              <a:rPr lang="en-US" altLang="zh-TW" sz="2800" b="1" dirty="0"/>
              <a:t>:</a:t>
            </a:r>
            <a:endParaRPr lang="zh-TW" altLang="en-US" sz="28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網路管理員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來檢測網路問題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網路安全工程師</a:t>
            </a:r>
            <a:r>
              <a:rPr lang="zh-TW" altLang="en-US" sz="2000" dirty="0"/>
              <a:t>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來檢查資訊安全相關問題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開發者使用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來為新的通訊協定除錯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000" dirty="0"/>
              <a:t>普通使用者使用</a:t>
            </a:r>
            <a:r>
              <a:rPr lang="en-US" altLang="zh-TW" sz="2000" dirty="0"/>
              <a:t>Wireshark</a:t>
            </a:r>
            <a:r>
              <a:rPr lang="zh-TW" altLang="en-US" sz="2000" dirty="0"/>
              <a:t>來學習網路協定的相關知識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3DD-6E6F-4126-B9A9-0E8A94E5A4BF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900" y="420242"/>
            <a:ext cx="3218799" cy="1109931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438" y="2496065"/>
            <a:ext cx="3011919" cy="41363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783" y="1865754"/>
            <a:ext cx="2890161" cy="35602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8027" y="3197719"/>
            <a:ext cx="405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Stable Release (2.4.2) • October 10, 2017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3400" y="129636"/>
            <a:ext cx="2713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https://wiki.wireshark.org/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4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65"/>
          <a:stretch/>
        </p:blipFill>
        <p:spPr>
          <a:xfrm>
            <a:off x="0" y="1486098"/>
            <a:ext cx="6793145" cy="514536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903" y="533168"/>
            <a:ext cx="12192000" cy="10270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https://www.slideshare.net/yoramorzach/ch-02-introduction-to-wireshark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712" r="5055"/>
          <a:stretch/>
        </p:blipFill>
        <p:spPr>
          <a:xfrm>
            <a:off x="5633934" y="1560238"/>
            <a:ext cx="6500401" cy="5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06297" y="0"/>
            <a:ext cx="2716428" cy="68580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Chapter 05   </a:t>
            </a:r>
            <a:r>
              <a:rPr lang="zh-TW" altLang="en-US" dirty="0" smtClean="0"/>
              <a:t>著色規則和資料封包匯出</a:t>
            </a:r>
          </a:p>
          <a:p>
            <a:pPr marL="0" indent="0">
              <a:buNone/>
            </a:pPr>
            <a:r>
              <a:rPr lang="en-US" altLang="zh-TW" dirty="0" smtClean="0"/>
              <a:t>5.1 </a:t>
            </a:r>
            <a:r>
              <a:rPr lang="zh-TW" altLang="en-US" dirty="0" smtClean="0"/>
              <a:t>認識著色規則</a:t>
            </a:r>
          </a:p>
          <a:p>
            <a:pPr marL="0" indent="0">
              <a:buNone/>
            </a:pPr>
            <a:r>
              <a:rPr lang="en-US" altLang="zh-TW" dirty="0" smtClean="0"/>
              <a:t>5.2 </a:t>
            </a:r>
            <a:r>
              <a:rPr lang="zh-TW" altLang="en-US" dirty="0" smtClean="0"/>
              <a:t>禁用著色規則 </a:t>
            </a:r>
          </a:p>
          <a:p>
            <a:pPr marL="0" indent="0">
              <a:buNone/>
            </a:pPr>
            <a:r>
              <a:rPr lang="en-US" altLang="zh-TW" dirty="0" smtClean="0"/>
              <a:t>5.3 </a:t>
            </a:r>
            <a:r>
              <a:rPr lang="zh-TW" altLang="en-US" dirty="0" smtClean="0"/>
              <a:t>建立使用者著色規則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匯出資料封包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Chapter 06   </a:t>
            </a:r>
            <a:r>
              <a:rPr lang="zh-TW" altLang="en-US" dirty="0" smtClean="0"/>
              <a:t>構建圖表</a:t>
            </a:r>
          </a:p>
          <a:p>
            <a:pPr marL="0" indent="0">
              <a:buNone/>
            </a:pPr>
            <a:r>
              <a:rPr lang="en-US" altLang="zh-TW" dirty="0" smtClean="0"/>
              <a:t>6.1 </a:t>
            </a:r>
            <a:r>
              <a:rPr lang="zh-TW" altLang="en-US" dirty="0" smtClean="0"/>
              <a:t>資料統計表</a:t>
            </a:r>
          </a:p>
          <a:p>
            <a:pPr marL="0" indent="0">
              <a:buNone/>
            </a:pPr>
            <a:r>
              <a:rPr lang="en-US" altLang="zh-TW" dirty="0" smtClean="0"/>
              <a:t>6.2 </a:t>
            </a:r>
            <a:r>
              <a:rPr lang="zh-TW" altLang="en-US" dirty="0" smtClean="0"/>
              <a:t>協定分層統計</a:t>
            </a:r>
          </a:p>
          <a:p>
            <a:pPr marL="0" indent="0">
              <a:buNone/>
            </a:pPr>
            <a:r>
              <a:rPr lang="en-US" altLang="zh-TW" dirty="0" smtClean="0"/>
              <a:t>6.3 </a:t>
            </a:r>
            <a:r>
              <a:rPr lang="zh-TW" altLang="en-US" dirty="0" smtClean="0"/>
              <a:t>圖表化顯示頻寬使用情況</a:t>
            </a:r>
          </a:p>
          <a:p>
            <a:pPr marL="0" indent="0">
              <a:buNone/>
            </a:pPr>
            <a:r>
              <a:rPr lang="en-US" altLang="zh-TW" dirty="0" smtClean="0"/>
              <a:t>6.4 </a:t>
            </a:r>
            <a:r>
              <a:rPr lang="zh-TW" altLang="en-US" dirty="0" smtClean="0"/>
              <a:t>專家資訊</a:t>
            </a:r>
          </a:p>
          <a:p>
            <a:pPr marL="0" indent="0">
              <a:buNone/>
            </a:pPr>
            <a:r>
              <a:rPr lang="en-US" altLang="zh-TW" dirty="0" smtClean="0"/>
              <a:t>6.5 </a:t>
            </a:r>
            <a:r>
              <a:rPr lang="zh-TW" altLang="en-US" dirty="0" smtClean="0"/>
              <a:t>建置各種網路錯誤圖表</a:t>
            </a: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07 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重組資料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階段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FTP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階段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Chapter 08   </a:t>
            </a:r>
            <a:r>
              <a:rPr lang="zh-TW" altLang="en-US" dirty="0" smtClean="0"/>
              <a:t>新增註釋</a:t>
            </a:r>
          </a:p>
          <a:p>
            <a:pPr marL="0" indent="0">
              <a:buNone/>
            </a:pPr>
            <a:r>
              <a:rPr lang="en-US" altLang="zh-TW" dirty="0" smtClean="0"/>
              <a:t>8.1 </a:t>
            </a:r>
            <a:r>
              <a:rPr lang="zh-TW" altLang="en-US" dirty="0" smtClean="0"/>
              <a:t>捕捉檔案註釋 </a:t>
            </a:r>
          </a:p>
          <a:p>
            <a:pPr marL="0" indent="0">
              <a:buNone/>
            </a:pPr>
            <a:r>
              <a:rPr lang="en-US" altLang="zh-TW" dirty="0" smtClean="0"/>
              <a:t>8.2 </a:t>
            </a:r>
            <a:r>
              <a:rPr lang="zh-TW" altLang="en-US" dirty="0" smtClean="0"/>
              <a:t>封包注釋 </a:t>
            </a:r>
          </a:p>
          <a:p>
            <a:pPr marL="0" indent="0">
              <a:buNone/>
            </a:pPr>
            <a:r>
              <a:rPr lang="en-US" altLang="zh-TW" dirty="0" smtClean="0"/>
              <a:t>8.3 </a:t>
            </a:r>
            <a:r>
              <a:rPr lang="zh-TW" altLang="en-US" dirty="0" smtClean="0"/>
              <a:t>匯出封包註釋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Chapter 09  </a:t>
            </a:r>
            <a:r>
              <a:rPr lang="zh-TW" altLang="en-US" dirty="0" smtClean="0"/>
              <a:t>捕捉、分割和合併資料</a:t>
            </a:r>
          </a:p>
          <a:p>
            <a:pPr marL="0" indent="0">
              <a:buNone/>
            </a:pPr>
            <a:r>
              <a:rPr lang="en-US" altLang="zh-TW" dirty="0" smtClean="0"/>
              <a:t>9.1 </a:t>
            </a:r>
            <a:r>
              <a:rPr lang="zh-TW" altLang="en-US" dirty="0" smtClean="0"/>
              <a:t>將大檔案分割為檔案集</a:t>
            </a:r>
          </a:p>
          <a:p>
            <a:pPr marL="0" indent="0">
              <a:buNone/>
            </a:pPr>
            <a:r>
              <a:rPr lang="en-US" altLang="zh-TW" dirty="0" smtClean="0"/>
              <a:t>9.2 </a:t>
            </a:r>
            <a:r>
              <a:rPr lang="zh-TW" altLang="en-US" dirty="0" smtClean="0"/>
              <a:t>合併多個捕捉檔案</a:t>
            </a:r>
          </a:p>
          <a:p>
            <a:pPr marL="0" indent="0">
              <a:buNone/>
            </a:pPr>
            <a:r>
              <a:rPr lang="en-US" altLang="zh-TW" dirty="0" smtClean="0"/>
              <a:t>9.3 </a:t>
            </a:r>
            <a:r>
              <a:rPr lang="zh-TW" altLang="en-US" dirty="0" smtClean="0"/>
              <a:t>命令列捕捉資料</a:t>
            </a:r>
          </a:p>
          <a:p>
            <a:pPr marL="0" indent="0">
              <a:buNone/>
            </a:pPr>
            <a:r>
              <a:rPr lang="en-US" altLang="zh-TW" dirty="0" smtClean="0"/>
              <a:t>9.4 </a:t>
            </a:r>
            <a:r>
              <a:rPr lang="zh-TW" altLang="en-US" dirty="0" smtClean="0"/>
              <a:t>匯出欄位值和統計資訊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197" y="219247"/>
            <a:ext cx="2923546" cy="40150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73743" y="219247"/>
            <a:ext cx="325712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Chapter 02   </a:t>
            </a:r>
            <a:r>
              <a:rPr lang="zh-TW" altLang="en-US" sz="1400" dirty="0" smtClean="0"/>
              <a:t>設定</a:t>
            </a:r>
            <a:r>
              <a:rPr lang="en-US" altLang="zh-TW" sz="1400" dirty="0" smtClean="0"/>
              <a:t>Wireshark </a:t>
            </a:r>
            <a:r>
              <a:rPr lang="zh-TW" altLang="en-US" sz="1400" dirty="0" smtClean="0"/>
              <a:t>視圖</a:t>
            </a:r>
          </a:p>
          <a:p>
            <a:r>
              <a:rPr lang="en-US" altLang="zh-TW" sz="1400" dirty="0" smtClean="0"/>
              <a:t>2.1 </a:t>
            </a:r>
            <a:r>
              <a:rPr lang="zh-TW" altLang="en-US" sz="1400" dirty="0" smtClean="0"/>
              <a:t>設定</a:t>
            </a:r>
            <a:r>
              <a:rPr lang="en-US" altLang="zh-TW" sz="1400" dirty="0" smtClean="0"/>
              <a:t>Packet List </a:t>
            </a:r>
            <a:r>
              <a:rPr lang="zh-TW" altLang="en-US" sz="1400" dirty="0" smtClean="0"/>
              <a:t>面板列 </a:t>
            </a:r>
          </a:p>
          <a:p>
            <a:r>
              <a:rPr lang="en-US" altLang="zh-TW" sz="1400" dirty="0" smtClean="0"/>
              <a:t>2.2 Wireshark </a:t>
            </a:r>
            <a:r>
              <a:rPr lang="zh-TW" altLang="en-US" sz="1400" dirty="0" smtClean="0"/>
              <a:t>分析器及</a:t>
            </a:r>
            <a:r>
              <a:rPr lang="en-US" altLang="zh-TW" sz="1400" dirty="0" smtClean="0"/>
              <a:t>Profile </a:t>
            </a:r>
            <a:r>
              <a:rPr lang="zh-TW" altLang="en-US" sz="1400" dirty="0" smtClean="0"/>
              <a:t>設定</a:t>
            </a:r>
          </a:p>
          <a:p>
            <a:r>
              <a:rPr lang="en-US" altLang="zh-TW" sz="1400" dirty="0" smtClean="0"/>
              <a:t>2.3 </a:t>
            </a:r>
            <a:r>
              <a:rPr lang="zh-TW" altLang="en-US" sz="1400" dirty="0" smtClean="0"/>
              <a:t>資料封包時間延遲 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Chapter 03   </a:t>
            </a:r>
            <a:r>
              <a:rPr lang="zh-TW" altLang="en-US" sz="1400" dirty="0" smtClean="0"/>
              <a:t>捕捉</a:t>
            </a:r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篩檢程式</a:t>
            </a:r>
            <a:r>
              <a:rPr lang="zh-TW" altLang="en-US" sz="1400" dirty="0" smtClean="0"/>
              <a:t>技巧</a:t>
            </a:r>
          </a:p>
          <a:p>
            <a:r>
              <a:rPr lang="en-US" altLang="zh-TW" sz="1400" dirty="0" smtClean="0"/>
              <a:t>3.1 </a:t>
            </a:r>
            <a:r>
              <a:rPr lang="zh-TW" altLang="en-US" sz="1400" dirty="0" smtClean="0"/>
              <a:t>捕捉篩檢程式簡介</a:t>
            </a:r>
          </a:p>
          <a:p>
            <a:r>
              <a:rPr lang="en-US" altLang="zh-TW" sz="1400" dirty="0" smtClean="0"/>
              <a:t>3.2 </a:t>
            </a:r>
            <a:r>
              <a:rPr lang="zh-TW" altLang="en-US" sz="1400" dirty="0" smtClean="0"/>
              <a:t>選擇捕捉位置</a:t>
            </a:r>
          </a:p>
          <a:p>
            <a:r>
              <a:rPr lang="en-US" altLang="zh-TW" sz="1400" dirty="0" smtClean="0"/>
              <a:t>3.3 </a:t>
            </a:r>
            <a:r>
              <a:rPr lang="zh-TW" altLang="en-US" sz="1400" dirty="0" smtClean="0"/>
              <a:t>選擇捕捉介面 </a:t>
            </a:r>
          </a:p>
          <a:p>
            <a:r>
              <a:rPr lang="en-US" altLang="zh-TW" sz="1400" dirty="0" smtClean="0"/>
              <a:t>3.4 </a:t>
            </a:r>
            <a:r>
              <a:rPr lang="zh-TW" altLang="en-US" sz="1400" dirty="0" smtClean="0"/>
              <a:t>捕捉乙太網資料</a:t>
            </a:r>
          </a:p>
          <a:p>
            <a:r>
              <a:rPr lang="en-US" altLang="zh-TW" sz="1400" dirty="0" smtClean="0"/>
              <a:t>3.5 </a:t>
            </a:r>
            <a:r>
              <a:rPr lang="zh-TW" altLang="en-US" sz="1400" dirty="0" smtClean="0"/>
              <a:t>捕捉無線資料</a:t>
            </a:r>
          </a:p>
          <a:p>
            <a:r>
              <a:rPr lang="en-US" altLang="zh-TW" sz="1400" dirty="0" smtClean="0"/>
              <a:t>3.6 </a:t>
            </a:r>
            <a:r>
              <a:rPr lang="zh-TW" altLang="en-US" sz="1400" dirty="0" smtClean="0"/>
              <a:t>處理大數據</a:t>
            </a:r>
          </a:p>
          <a:p>
            <a:r>
              <a:rPr lang="en-US" altLang="zh-TW" sz="1400" dirty="0" smtClean="0"/>
              <a:t>3.7 </a:t>
            </a:r>
            <a:r>
              <a:rPr lang="zh-TW" altLang="en-US" sz="1400" dirty="0" smtClean="0"/>
              <a:t>處理隨機發生的問題</a:t>
            </a:r>
          </a:p>
          <a:p>
            <a:r>
              <a:rPr lang="en-US" altLang="zh-TW" sz="1400" dirty="0" smtClean="0"/>
              <a:t>3.8 </a:t>
            </a:r>
            <a:r>
              <a:rPr lang="zh-TW" altLang="en-US" sz="1400" dirty="0" smtClean="0"/>
              <a:t>捕捉以</a:t>
            </a:r>
            <a:r>
              <a:rPr lang="en-US" altLang="zh-TW" sz="1400" dirty="0" smtClean="0"/>
              <a:t>MAC/IP </a:t>
            </a:r>
            <a:r>
              <a:rPr lang="zh-TW" altLang="en-US" sz="1400" dirty="0" smtClean="0"/>
              <a:t>位址為基礎資料</a:t>
            </a:r>
          </a:p>
          <a:p>
            <a:r>
              <a:rPr lang="en-US" altLang="zh-TW" sz="1400" dirty="0" smtClean="0"/>
              <a:t>3.9 </a:t>
            </a:r>
            <a:r>
              <a:rPr lang="zh-TW" altLang="en-US" sz="1400" dirty="0" smtClean="0"/>
              <a:t>捕捉通訊埠應用程式資料</a:t>
            </a:r>
          </a:p>
          <a:p>
            <a:r>
              <a:rPr lang="en-US" altLang="zh-TW" sz="1400" dirty="0" smtClean="0"/>
              <a:t>3.10 </a:t>
            </a:r>
            <a:r>
              <a:rPr lang="zh-TW" altLang="en-US" sz="1400" dirty="0" smtClean="0"/>
              <a:t>捕捉特定</a:t>
            </a:r>
            <a:r>
              <a:rPr lang="en-US" altLang="zh-TW" sz="1400" dirty="0" smtClean="0"/>
              <a:t>ICMP </a:t>
            </a:r>
            <a:r>
              <a:rPr lang="zh-TW" altLang="en-US" sz="1400" dirty="0" smtClean="0"/>
              <a:t>資料</a:t>
            </a:r>
          </a:p>
          <a:p>
            <a:endParaRPr lang="en-US" altLang="zh-TW" sz="1400" dirty="0" smtClean="0"/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04   </a:t>
            </a:r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顯示技巧</a:t>
            </a:r>
          </a:p>
          <a:p>
            <a:r>
              <a:rPr lang="en-US" altLang="zh-TW" sz="1400" dirty="0" smtClean="0"/>
              <a:t>4.1 </a:t>
            </a:r>
            <a:r>
              <a:rPr lang="zh-TW" altLang="en-US" sz="1400" dirty="0" smtClean="0"/>
              <a:t>顯示篩檢程式簡介</a:t>
            </a:r>
          </a:p>
          <a:p>
            <a:r>
              <a:rPr lang="en-US" altLang="zh-TW" sz="1400" dirty="0" smtClean="0"/>
              <a:t>4.2 </a:t>
            </a:r>
            <a:r>
              <a:rPr lang="zh-TW" altLang="en-US" sz="1400" dirty="0" smtClean="0"/>
              <a:t>使用顯示篩檢程式</a:t>
            </a:r>
          </a:p>
          <a:p>
            <a:r>
              <a:rPr lang="en-US" altLang="zh-TW" sz="1400" dirty="0" smtClean="0"/>
              <a:t>4.3 </a:t>
            </a:r>
            <a:r>
              <a:rPr lang="zh-TW" altLang="en-US" sz="1400" dirty="0" smtClean="0"/>
              <a:t>編輯和使用預設顯示篩檢程式 </a:t>
            </a:r>
          </a:p>
          <a:p>
            <a:r>
              <a:rPr lang="en-US" altLang="zh-TW" sz="1400" dirty="0" smtClean="0"/>
              <a:t>4.4 </a:t>
            </a:r>
            <a:r>
              <a:rPr lang="zh-TW" altLang="en-US" sz="1400" dirty="0" smtClean="0"/>
              <a:t>過濾顯示</a:t>
            </a:r>
            <a:r>
              <a:rPr lang="en-US" altLang="zh-TW" sz="1400" dirty="0" smtClean="0"/>
              <a:t>HTTP</a:t>
            </a:r>
          </a:p>
          <a:p>
            <a:r>
              <a:rPr lang="en-US" altLang="zh-TW" sz="1400" dirty="0" smtClean="0"/>
              <a:t>4.5 </a:t>
            </a:r>
            <a:r>
              <a:rPr lang="zh-TW" altLang="en-US" sz="1400" dirty="0" smtClean="0"/>
              <a:t>過濾顯示</a:t>
            </a:r>
            <a:r>
              <a:rPr lang="en-US" altLang="zh-TW" sz="1400" dirty="0" smtClean="0"/>
              <a:t>DHCP</a:t>
            </a:r>
          </a:p>
          <a:p>
            <a:r>
              <a:rPr lang="en-US" altLang="zh-TW" sz="1400" dirty="0" smtClean="0"/>
              <a:t>4.6 </a:t>
            </a:r>
            <a:r>
              <a:rPr lang="zh-TW" altLang="en-US" sz="1400" dirty="0" smtClean="0"/>
              <a:t>根據地址過濾顯示 </a:t>
            </a:r>
          </a:p>
          <a:p>
            <a:r>
              <a:rPr lang="en-US" altLang="zh-TW" sz="1400" dirty="0" smtClean="0"/>
              <a:t>4.7 </a:t>
            </a:r>
            <a:r>
              <a:rPr lang="zh-TW" altLang="en-US" sz="1400" dirty="0" smtClean="0"/>
              <a:t>過濾顯示單一的</a:t>
            </a:r>
            <a:r>
              <a:rPr lang="en-US" altLang="zh-TW" sz="1400" dirty="0" smtClean="0"/>
              <a:t>TCP/UDP </a:t>
            </a:r>
            <a:r>
              <a:rPr lang="zh-TW" altLang="en-US" sz="1400" dirty="0" smtClean="0"/>
              <a:t>階段</a:t>
            </a:r>
          </a:p>
          <a:p>
            <a:r>
              <a:rPr lang="en-US" altLang="zh-TW" sz="1400" dirty="0" smtClean="0"/>
              <a:t>4.8 </a:t>
            </a:r>
            <a:r>
              <a:rPr lang="zh-TW" altLang="en-US" sz="1400" dirty="0" smtClean="0"/>
              <a:t>使用複雜運算式過濾 </a:t>
            </a:r>
          </a:p>
          <a:p>
            <a:r>
              <a:rPr lang="en-US" altLang="zh-TW" sz="1400" dirty="0" smtClean="0"/>
              <a:t>4.9 </a:t>
            </a:r>
            <a:r>
              <a:rPr lang="zh-TW" altLang="en-US" sz="1400" dirty="0" smtClean="0"/>
              <a:t>發現通訊延遲</a:t>
            </a:r>
          </a:p>
          <a:p>
            <a:r>
              <a:rPr lang="en-US" altLang="zh-TW" sz="1400" dirty="0" smtClean="0"/>
              <a:t>4.10 </a:t>
            </a:r>
            <a:r>
              <a:rPr lang="zh-TW" altLang="en-US" sz="1400" dirty="0" smtClean="0"/>
              <a:t>設定顯示篩檢程式按鈕</a:t>
            </a:r>
          </a:p>
        </p:txBody>
      </p:sp>
      <p:sp>
        <p:nvSpPr>
          <p:cNvPr id="7" name="矩形 6"/>
          <p:cNvSpPr/>
          <p:nvPr/>
        </p:nvSpPr>
        <p:spPr>
          <a:xfrm>
            <a:off x="150197" y="4326796"/>
            <a:ext cx="292805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第</a:t>
            </a:r>
            <a:r>
              <a:rPr lang="en-US" altLang="zh-TW" sz="1400" dirty="0" smtClean="0"/>
              <a:t>1 </a:t>
            </a:r>
            <a:r>
              <a:rPr lang="zh-TW" altLang="en-US" sz="1400" dirty="0" smtClean="0"/>
              <a:t>篇 </a:t>
            </a:r>
            <a:r>
              <a:rPr lang="en-US" altLang="zh-TW" sz="1400" dirty="0" smtClean="0"/>
              <a:t>Wireshark </a:t>
            </a:r>
            <a:r>
              <a:rPr lang="zh-TW" altLang="en-US" sz="1400" dirty="0" smtClean="0"/>
              <a:t>應用篇</a:t>
            </a:r>
          </a:p>
          <a:p>
            <a:r>
              <a:rPr lang="en-US" altLang="zh-TW" sz="1400" dirty="0" smtClean="0"/>
              <a:t>Chapter 01   Wireshark </a:t>
            </a:r>
            <a:r>
              <a:rPr lang="zh-TW" altLang="en-US" sz="1400" dirty="0" smtClean="0"/>
              <a:t>的基礎知識</a:t>
            </a:r>
          </a:p>
          <a:p>
            <a:r>
              <a:rPr lang="en-US" altLang="zh-TW" sz="1200" dirty="0" smtClean="0"/>
              <a:t>1.1 Wireshark </a:t>
            </a:r>
            <a:r>
              <a:rPr lang="zh-TW" altLang="en-US" sz="1200" dirty="0" smtClean="0"/>
              <a:t>的功能</a:t>
            </a:r>
          </a:p>
          <a:p>
            <a:r>
              <a:rPr lang="en-US" altLang="zh-TW" sz="1200" dirty="0" smtClean="0"/>
              <a:t>1.2 </a:t>
            </a:r>
            <a:r>
              <a:rPr lang="zh-TW" altLang="en-US" sz="1200" dirty="0" smtClean="0"/>
              <a:t>安裝</a:t>
            </a:r>
            <a:r>
              <a:rPr lang="en-US" altLang="zh-TW" sz="1200" dirty="0" smtClean="0"/>
              <a:t>Wireshark</a:t>
            </a:r>
          </a:p>
          <a:p>
            <a:r>
              <a:rPr lang="en-US" altLang="zh-TW" sz="1200" dirty="0" smtClean="0"/>
              <a:t>1.3 Wireshark </a:t>
            </a:r>
            <a:r>
              <a:rPr lang="zh-TW" altLang="en-US" sz="1200" dirty="0" smtClean="0"/>
              <a:t>捕捉資料</a:t>
            </a:r>
          </a:p>
          <a:p>
            <a:r>
              <a:rPr lang="en-US" altLang="zh-TW" sz="1200" dirty="0" smtClean="0"/>
              <a:t>1.4 </a:t>
            </a:r>
            <a:r>
              <a:rPr lang="zh-TW" altLang="en-US" sz="1200" dirty="0" smtClean="0"/>
              <a:t>認識資料封包</a:t>
            </a:r>
          </a:p>
          <a:p>
            <a:r>
              <a:rPr lang="en-US" altLang="zh-TW" sz="1200" dirty="0" smtClean="0"/>
              <a:t>1.5 </a:t>
            </a:r>
            <a:r>
              <a:rPr lang="zh-TW" altLang="en-US" sz="1200" dirty="0" smtClean="0"/>
              <a:t>捕捉</a:t>
            </a:r>
            <a:r>
              <a:rPr lang="en-US" altLang="zh-TW" sz="1200" dirty="0" smtClean="0"/>
              <a:t>HTTP </a:t>
            </a:r>
            <a:r>
              <a:rPr lang="zh-TW" altLang="en-US" sz="1200" dirty="0" smtClean="0"/>
              <a:t>封包</a:t>
            </a:r>
          </a:p>
          <a:p>
            <a:r>
              <a:rPr lang="en-US" altLang="zh-TW" sz="1200" dirty="0" smtClean="0"/>
              <a:t>1.6 </a:t>
            </a:r>
            <a:r>
              <a:rPr lang="zh-TW" altLang="en-US" sz="1200" dirty="0" smtClean="0"/>
              <a:t>存取</a:t>
            </a:r>
            <a:r>
              <a:rPr lang="en-US" altLang="zh-TW" sz="1200" dirty="0" smtClean="0"/>
              <a:t>Wireshark </a:t>
            </a:r>
            <a:r>
              <a:rPr lang="zh-TW" altLang="en-US" sz="1200" dirty="0" smtClean="0"/>
              <a:t>資源 </a:t>
            </a:r>
          </a:p>
          <a:p>
            <a:r>
              <a:rPr lang="en-US" altLang="zh-TW" sz="1200" dirty="0" smtClean="0"/>
              <a:t>1.7 Wireshark </a:t>
            </a:r>
            <a:r>
              <a:rPr lang="zh-TW" altLang="en-US" sz="1200" dirty="0" smtClean="0"/>
              <a:t>快速入門</a:t>
            </a:r>
          </a:p>
          <a:p>
            <a:r>
              <a:rPr lang="en-US" altLang="zh-TW" sz="1200" dirty="0" smtClean="0"/>
              <a:t>1.8 </a:t>
            </a:r>
            <a:r>
              <a:rPr lang="zh-TW" altLang="en-US" sz="1200" dirty="0" smtClean="0"/>
              <a:t>分析網路資料 </a:t>
            </a:r>
          </a:p>
          <a:p>
            <a:r>
              <a:rPr lang="en-US" altLang="zh-TW" sz="1200" dirty="0" smtClean="0"/>
              <a:t>1.9 </a:t>
            </a:r>
            <a:r>
              <a:rPr lang="zh-TW" altLang="en-US" sz="1200" dirty="0" smtClean="0"/>
              <a:t>開啟其他工具捕捉的檔案 </a:t>
            </a:r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8330514" y="655852"/>
            <a:ext cx="3581400" cy="4105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 網路通訊協定分析篇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10   ARP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11  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網際網路協定（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12   UDP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13   TCP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14   ICMP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15   DHCP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16   DNS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17   HTTP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18   HTTPS </a:t>
            </a:r>
            <a:r>
              <a:rPr lang="zh-TW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19   FTP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20  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電子郵件封包截取分析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 實戰篇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21   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作業系統啟動過程封包截取分析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47485" y="5252566"/>
            <a:ext cx="221041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手寫板寫字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32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866" y="424392"/>
            <a:ext cx="2523067" cy="837142"/>
          </a:xfrm>
        </p:spPr>
        <p:txBody>
          <a:bodyPr/>
          <a:lstStyle/>
          <a:p>
            <a:r>
              <a:rPr lang="zh-TW" altLang="en-US" dirty="0" smtClean="0"/>
              <a:t>推薦好書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866" y="1326621"/>
            <a:ext cx="3210801" cy="435133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733799" y="238125"/>
            <a:ext cx="8068733" cy="648440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章：封包分析與網路基本觀念</a:t>
            </a:r>
          </a:p>
          <a:p>
            <a:pPr marL="0" indent="0">
              <a:buNone/>
            </a:pPr>
            <a:r>
              <a:rPr lang="zh-TW" altLang="en-US" dirty="0"/>
              <a:t>何謂封包分析？它如何運作？本章涵蓋網路通訊和封包分析的一切基礎知識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章：開始傾聽線路</a:t>
            </a:r>
          </a:p>
          <a:p>
            <a:pPr marL="0" indent="0">
              <a:buNone/>
            </a:pPr>
            <a:r>
              <a:rPr lang="zh-TW" altLang="en-US" dirty="0" smtClean="0"/>
              <a:t>第</a:t>
            </a:r>
            <a:r>
              <a:rPr lang="en-US" altLang="zh-TW" dirty="0"/>
              <a:t>3</a:t>
            </a:r>
            <a:r>
              <a:rPr lang="zh-TW" altLang="en-US" dirty="0"/>
              <a:t>章：</a:t>
            </a:r>
            <a:r>
              <a:rPr lang="en-US" altLang="zh-TW" dirty="0"/>
              <a:t>WIRESHARK</a:t>
            </a:r>
            <a:r>
              <a:rPr lang="zh-TW" altLang="en-US" dirty="0" smtClean="0"/>
              <a:t>簡介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章：處理捕捉到的封包</a:t>
            </a:r>
          </a:p>
          <a:p>
            <a:pPr marL="0" indent="0">
              <a:buNone/>
            </a:pPr>
            <a:r>
              <a:rPr lang="zh-TW" altLang="en-US" dirty="0" smtClean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章：</a:t>
            </a:r>
            <a:r>
              <a:rPr lang="en-US" altLang="zh-TW" dirty="0"/>
              <a:t>Wireshark</a:t>
            </a:r>
            <a:r>
              <a:rPr lang="zh-TW" altLang="en-US" dirty="0"/>
              <a:t>的進階功能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章：以指令列進行封包分析</a:t>
            </a:r>
          </a:p>
          <a:p>
            <a:pPr marL="0" indent="0">
              <a:buNone/>
            </a:pPr>
            <a:r>
              <a:rPr lang="zh-TW" altLang="en-US" dirty="0" smtClean="0"/>
              <a:t>教</a:t>
            </a:r>
            <a:r>
              <a:rPr lang="zh-TW" altLang="en-US" dirty="0"/>
              <a:t>你如何使用</a:t>
            </a:r>
            <a:r>
              <a:rPr lang="en-US" altLang="zh-TW" dirty="0" err="1"/>
              <a:t>TShark</a:t>
            </a:r>
            <a:r>
              <a:rPr lang="zh-TW" altLang="en-US" dirty="0"/>
              <a:t>和</a:t>
            </a:r>
            <a:r>
              <a:rPr lang="en-US" altLang="zh-TW" dirty="0" err="1"/>
              <a:t>tcpdump</a:t>
            </a:r>
            <a:r>
              <a:rPr lang="zh-TW" altLang="en-US" dirty="0"/>
              <a:t>這兩種最佳的指令列封包分析工具。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章：網路層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章：傳輸層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章：常見上層協定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章：真實世界裡的基本</a:t>
            </a:r>
            <a:r>
              <a:rPr lang="zh-TW" altLang="en-US" dirty="0" smtClean="0"/>
              <a:t>情境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11</a:t>
            </a:r>
            <a:r>
              <a:rPr lang="zh-TW" altLang="en-US" dirty="0"/>
              <a:t>章：與遲緩的網路</a:t>
            </a:r>
            <a:r>
              <a:rPr lang="zh-TW" altLang="en-US" dirty="0" smtClean="0"/>
              <a:t>對抗</a:t>
            </a:r>
            <a:r>
              <a:rPr lang="en-US" altLang="zh-TW" dirty="0" smtClean="0"/>
              <a:t>::</a:t>
            </a:r>
            <a:r>
              <a:rPr lang="zh-TW" altLang="en-US" dirty="0" smtClean="0"/>
              <a:t>如何</a:t>
            </a:r>
            <a:r>
              <a:rPr lang="zh-TW" altLang="en-US" dirty="0"/>
              <a:t>解決</a:t>
            </a:r>
            <a:r>
              <a:rPr lang="zh-TW" altLang="en-US" dirty="0" smtClean="0"/>
              <a:t>網路</a:t>
            </a:r>
            <a:r>
              <a:rPr lang="zh-TW" altLang="en-US" dirty="0"/>
              <a:t>效能不</a:t>
            </a:r>
            <a:r>
              <a:rPr lang="zh-TW" altLang="en-US" dirty="0" smtClean="0"/>
              <a:t>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章：資安封包分析</a:t>
            </a:r>
          </a:p>
          <a:p>
            <a:pPr marL="0" indent="0">
              <a:buNone/>
            </a:pPr>
            <a:r>
              <a:rPr lang="zh-TW" altLang="en-US" dirty="0" smtClean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章：無線網路封包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950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00216"/>
            <a:ext cx="12192000" cy="990472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很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多練習範例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https://wiki.wireshark.org/SampleCaptures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34" y="1847936"/>
            <a:ext cx="8309363" cy="47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1624</Words>
  <Application>Microsoft Office PowerPoint</Application>
  <PresentationFormat>寬螢幕</PresentationFormat>
  <Paragraphs>273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Adobe Gothic Std B</vt:lpstr>
      <vt:lpstr>華康康楷體W5(P)</vt:lpstr>
      <vt:lpstr>新細明體</vt:lpstr>
      <vt:lpstr>Arial</vt:lpstr>
      <vt:lpstr>Calibri</vt:lpstr>
      <vt:lpstr>Calibri Light</vt:lpstr>
      <vt:lpstr>Wingdings</vt:lpstr>
      <vt:lpstr>Office 佈景主題</vt:lpstr>
      <vt:lpstr>網路封包分析::wireshark</vt:lpstr>
      <vt:lpstr>課程宗旨</vt:lpstr>
      <vt:lpstr>PowerPoint 簡報</vt:lpstr>
      <vt:lpstr>Wireshark https://www.wireshark.org/</vt:lpstr>
      <vt:lpstr>Wireshark https://www.wireshark.org/</vt:lpstr>
      <vt:lpstr>PowerPoint 簡報</vt:lpstr>
      <vt:lpstr>PowerPoint 簡報</vt:lpstr>
      <vt:lpstr>推薦好書</vt:lpstr>
      <vt:lpstr>很多練習範例 https://wiki.wireshark.org/SampleCaptures</vt:lpstr>
      <vt:lpstr>https://www.udemy.com/mastering-wireshark-2/</vt:lpstr>
      <vt:lpstr>PowerPoint 簡報</vt:lpstr>
      <vt:lpstr>步驟</vt:lpstr>
      <vt:lpstr>PowerPoint 簡報</vt:lpstr>
      <vt:lpstr>PowerPoint 簡報</vt:lpstr>
      <vt:lpstr>PowerPoint 簡報</vt:lpstr>
      <vt:lpstr>網路協定:: OSI Model | TCP/IP Protocal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TCP 封包結構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攻擊你電腦的駭客技術 別以為使用最新的windows 10就不會被駭 駭客是如何製作惡意程式的密技大公開</dc:title>
  <dc:creator>ksu</dc:creator>
  <cp:lastModifiedBy>BREAKALLCTF{Letmeseesee}</cp:lastModifiedBy>
  <cp:revision>1071</cp:revision>
  <dcterms:created xsi:type="dcterms:W3CDTF">2017-03-24T04:26:28Z</dcterms:created>
  <dcterms:modified xsi:type="dcterms:W3CDTF">2019-10-01T06:38:41Z</dcterms:modified>
</cp:coreProperties>
</file>